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20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98092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65104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4716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4"/>
              </a:buClr>
              <a:buFont typeface="Wingdings" panose="05000000000000000000" pitchFamily="2" charset="2"/>
              <a:buChar char="v"/>
              <a:defRPr sz="3200"/>
            </a:lvl1pPr>
            <a:lvl2pPr marL="914400" indent="-457200">
              <a:buClr>
                <a:schemeClr val="accent4"/>
              </a:buClr>
              <a:buFont typeface="Wingdings" panose="05000000000000000000" pitchFamily="2" charset="2"/>
              <a:buChar char="v"/>
              <a:defRPr sz="2800"/>
            </a:lvl2pPr>
            <a:lvl3pPr marL="1371600" indent="-461963">
              <a:buClr>
                <a:schemeClr val="accent4"/>
              </a:buClr>
              <a:buFont typeface="Wingdings" panose="05000000000000000000" pitchFamily="2" charset="2"/>
              <a:buChar char="v"/>
              <a:defRPr sz="2400"/>
            </a:lvl3pPr>
            <a:lvl4pPr marL="1828800" indent="-461963">
              <a:buClr>
                <a:schemeClr val="accent4"/>
              </a:buClr>
              <a:buFont typeface="Wingdings" panose="05000000000000000000" pitchFamily="2" charset="2"/>
              <a:buChar char="v"/>
              <a:defRPr sz="2000"/>
            </a:lvl4pPr>
            <a:lvl5pPr marL="2286000" indent="-461963">
              <a:buClr>
                <a:schemeClr val="accent4"/>
              </a:buClr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757402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6468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3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15027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91825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90017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8758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4145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366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EB7D72-3F45-4D34-A4FF-B2D16082E335}" type="datetimeFigureOut">
              <a:rPr lang="en-CA" smtClean="0"/>
              <a:t>19-06-12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9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4"/>
        </a:buClr>
        <a:buSzPct val="100000"/>
        <a:buFont typeface="Wingdings" panose="05000000000000000000" pitchFamily="2" charset="2"/>
        <a:buChar char="v"/>
        <a:defRPr lang="en-US" sz="32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1pPr>
      <a:lvl2pPr marL="9144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28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2pPr>
      <a:lvl3pPr marL="13716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24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3pPr>
      <a:lvl4pPr marL="18288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4pPr>
      <a:lvl5pPr marL="22860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1600" kern="1200" dirty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hitelawtwining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 of 2015 WADA Code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Presented by Alexandre Maltas</a:t>
            </a:r>
            <a:br>
              <a:rPr lang="en-US" dirty="0" smtClean="0"/>
            </a:br>
            <a:r>
              <a:rPr lang="en-US" dirty="0" smtClean="0"/>
              <a:t>Whitelaw Twining Law Corporation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69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Timely vs. Prompt Admissions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Timely Admissions provisions remain – allows for period of ineligibility to start as early as date of sample collection (Article 10.9.2)</a:t>
            </a:r>
          </a:p>
          <a:p>
            <a:r>
              <a:rPr lang="en-US" dirty="0" smtClean="0"/>
              <a:t>Article 10.6.3 introduces Prompt Admissions</a:t>
            </a:r>
          </a:p>
          <a:p>
            <a:pPr lvl="1"/>
            <a:r>
              <a:rPr lang="en-US" dirty="0" smtClean="0"/>
              <a:t>Athlete subject to a 4 year sanction, by promptly admitting violation, may receive a reduction in sanction down to 2 years</a:t>
            </a:r>
          </a:p>
          <a:p>
            <a:pPr lvl="1"/>
            <a:r>
              <a:rPr lang="en-US" dirty="0" smtClean="0"/>
              <a:t>Analysis takes into account seriousness of violation and athlete’s degree of fault</a:t>
            </a:r>
          </a:p>
          <a:p>
            <a:pPr lvl="1"/>
            <a:r>
              <a:rPr lang="en-US" dirty="0" smtClean="0"/>
              <a:t>Requires approval of both WADA and Anti-Doping Organization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424910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Activities Prohibited During Period of Ineligibility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10.12.2</a:t>
            </a:r>
          </a:p>
          <a:p>
            <a:pPr lvl="1"/>
            <a:r>
              <a:rPr lang="en-US" dirty="0" smtClean="0"/>
              <a:t>Prohibits participation in competitions or activities of a Signatory</a:t>
            </a:r>
          </a:p>
          <a:p>
            <a:pPr lvl="1"/>
            <a:r>
              <a:rPr lang="en-US" dirty="0" smtClean="0"/>
              <a:t>Cannot compete in a non-signatory professional league</a:t>
            </a:r>
          </a:p>
          <a:p>
            <a:pPr lvl="1"/>
            <a:r>
              <a:rPr lang="en-US" dirty="0" smtClean="0"/>
              <a:t>No administrative activities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78" y="4195739"/>
            <a:ext cx="1676403" cy="167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5308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Conclusions/Early 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year sanctions likely will result in more hearings</a:t>
            </a:r>
          </a:p>
          <a:p>
            <a:r>
              <a:rPr lang="en-US" dirty="0" smtClean="0"/>
              <a:t>Burden to disprove intentionality is high</a:t>
            </a:r>
          </a:p>
          <a:p>
            <a:r>
              <a:rPr lang="en-US" dirty="0" smtClean="0"/>
              <a:t>Greater scope to deal with violations pre-hearing in exchange for admissions and/or assistance</a:t>
            </a:r>
          </a:p>
          <a:p>
            <a:r>
              <a:rPr lang="en-US" dirty="0" smtClean="0"/>
              <a:t>Paper can be found at </a:t>
            </a:r>
            <a:r>
              <a:rPr lang="en-US" dirty="0" smtClean="0">
                <a:hlinkClick r:id="rId2"/>
              </a:rPr>
              <a:t>www.whitelawtwining.com</a:t>
            </a:r>
            <a:r>
              <a:rPr lang="en-US" dirty="0" smtClean="0"/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561900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4455621"/>
            <a:ext cx="10058400" cy="463512"/>
          </a:xfrm>
        </p:spPr>
        <p:txBody>
          <a:bodyPr>
            <a:normAutofit/>
          </a:bodyPr>
          <a:lstStyle/>
          <a:p>
            <a:r>
              <a:rPr lang="en-US" dirty="0" smtClean="0"/>
              <a:t>For more information, please visit our website</a:t>
            </a:r>
          </a:p>
          <a:p>
            <a:endParaRPr lang="en-US" dirty="0" smtClean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066800" y="4919133"/>
            <a:ext cx="10058400" cy="463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4"/>
              </a:buClr>
              <a:buSzPct val="100000"/>
              <a:buFont typeface="Wingdings" panose="05000000000000000000" pitchFamily="2" charset="2"/>
              <a:buNone/>
              <a:defRPr lang="en-US" sz="2400" kern="1200" cap="all" spc="200" baseline="0">
                <a:solidFill>
                  <a:schemeClr val="tx2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www.whitelawtwining.com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686" y="628443"/>
            <a:ext cx="5352514" cy="343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4652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2015 WADA Code came into force January 1, 2015</a:t>
            </a:r>
          </a:p>
          <a:p>
            <a:r>
              <a:rPr lang="en-US" dirty="0" smtClean="0"/>
              <a:t>Introduced significant changes from 2009 WADA Code</a:t>
            </a:r>
          </a:p>
          <a:p>
            <a:r>
              <a:rPr lang="en-US" dirty="0" smtClean="0"/>
              <a:t>Key themes to 2015 Code include:</a:t>
            </a:r>
          </a:p>
          <a:p>
            <a:pPr lvl="1"/>
            <a:r>
              <a:rPr lang="en-US" dirty="0" smtClean="0"/>
              <a:t>Longer sanctions for intentional conduct</a:t>
            </a:r>
          </a:p>
          <a:p>
            <a:pPr lvl="1"/>
            <a:r>
              <a:rPr lang="en-US" dirty="0" smtClean="0"/>
              <a:t>Increased flexibility in certain circumstances</a:t>
            </a:r>
          </a:p>
          <a:p>
            <a:pPr lvl="1"/>
            <a:r>
              <a:rPr lang="en-US" dirty="0" smtClean="0"/>
              <a:t>Greater emphasis on intelligence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51" y="3428765"/>
            <a:ext cx="2440329" cy="244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5064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year sanction for intentional anti-doping rule violations</a:t>
            </a:r>
          </a:p>
          <a:p>
            <a:r>
              <a:rPr lang="en-US" dirty="0" smtClean="0"/>
              <a:t>“Contaminated Products” rule</a:t>
            </a:r>
          </a:p>
          <a:p>
            <a:r>
              <a:rPr lang="en-US" dirty="0" smtClean="0"/>
              <a:t>Credit for Substantial Assistance</a:t>
            </a:r>
          </a:p>
          <a:p>
            <a:r>
              <a:rPr lang="en-US" dirty="0" smtClean="0"/>
              <a:t>Prompt Admissions vs. Timely Admissions</a:t>
            </a:r>
          </a:p>
          <a:p>
            <a:r>
              <a:rPr lang="en-US" dirty="0" smtClean="0"/>
              <a:t>Broader scope of activities prohibited during period of ineligibility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895183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Year Sanction for Intentional Violations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significant change</a:t>
            </a:r>
          </a:p>
          <a:p>
            <a:r>
              <a:rPr lang="en-US" dirty="0" smtClean="0"/>
              <a:t>Article 10.2.1 mandates a 4 year period of ineligibility for </a:t>
            </a:r>
            <a:r>
              <a:rPr lang="en-US" b="1" u="sng" dirty="0" smtClean="0"/>
              <a:t>intentional</a:t>
            </a:r>
            <a:r>
              <a:rPr lang="en-US" dirty="0" smtClean="0"/>
              <a:t> anti-doping rule violations</a:t>
            </a:r>
          </a:p>
          <a:p>
            <a:r>
              <a:rPr lang="en-US" dirty="0" smtClean="0"/>
              <a:t>Replaces “aggravating circumstances” rules in 2009 Code, which were rarely used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51" y="4546864"/>
            <a:ext cx="9142857" cy="17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9737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Intentionality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Article 10.2.3 states that “intentional” is meant to identify athletes who cheat</a:t>
            </a:r>
          </a:p>
          <a:p>
            <a:r>
              <a:rPr lang="en-US" dirty="0" smtClean="0"/>
              <a:t>Requires that the athlete:</a:t>
            </a:r>
          </a:p>
          <a:p>
            <a:pPr lvl="1"/>
            <a:r>
              <a:rPr lang="en-US" dirty="0" smtClean="0"/>
              <a:t>Knew their activity constituted an anti-doping rule violation </a:t>
            </a:r>
            <a:r>
              <a:rPr lang="en-US" b="1" u="sng" dirty="0" smtClean="0"/>
              <a:t>OR</a:t>
            </a:r>
          </a:p>
          <a:p>
            <a:pPr lvl="1"/>
            <a:r>
              <a:rPr lang="en-US" dirty="0" smtClean="0"/>
              <a:t>Knew that there was a significant risk that the conduct might result in a violation </a:t>
            </a:r>
            <a:r>
              <a:rPr lang="en-US" b="1" u="sng" dirty="0" smtClean="0"/>
              <a:t>and</a:t>
            </a:r>
            <a:r>
              <a:rPr lang="en-US" dirty="0" smtClean="0"/>
              <a:t> manifestly disregarded that risk</a:t>
            </a:r>
          </a:p>
          <a:p>
            <a:r>
              <a:rPr lang="en-US" dirty="0" smtClean="0"/>
              <a:t>Early decisions suggest that the Athlete must do much more than simply assert that the violation was not intentional and that all facts and circumstances must be carefully examined (</a:t>
            </a:r>
            <a:r>
              <a:rPr lang="en-US" i="1" dirty="0" smtClean="0"/>
              <a:t>Youssef</a:t>
            </a:r>
            <a:r>
              <a:rPr lang="en-US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779110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Burden of Proof Depends on Substance in Question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10.2.1.1 – for violations that DO NOT involve a Specified Substance, 4 year sanction unless the Athlete can establish that a violation was not intentional</a:t>
            </a:r>
          </a:p>
          <a:p>
            <a:r>
              <a:rPr lang="en-US" dirty="0" smtClean="0"/>
              <a:t>Rule 10.2.1.1 – for violations that involve a Specified Substance, 4 year sanction only if Anti-Doping Organization can establish that the violation was intentional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950125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10.2.1 – </a:t>
            </a:r>
            <a:r>
              <a:rPr lang="en-US" i="1" dirty="0" err="1" smtClean="0"/>
              <a:t>CCES</a:t>
            </a:r>
            <a:r>
              <a:rPr lang="en-US" i="1" dirty="0" smtClean="0"/>
              <a:t> v Youssef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Youssef</a:t>
            </a:r>
            <a:endParaRPr lang="en-US" dirty="0" smtClean="0"/>
          </a:p>
          <a:p>
            <a:pPr lvl="1"/>
            <a:r>
              <a:rPr lang="en-US" dirty="0" smtClean="0"/>
              <a:t>Athlete must establish on a balance of probabilities how prohibited substance entered his system to disprove intentionality and</a:t>
            </a:r>
          </a:p>
          <a:p>
            <a:pPr lvl="1"/>
            <a:r>
              <a:rPr lang="en-US" dirty="0" smtClean="0"/>
              <a:t>Athlete must prove that he or she did not intentionally or recklessly take the prohibited substance</a:t>
            </a:r>
          </a:p>
          <a:p>
            <a:pPr lvl="1"/>
            <a:r>
              <a:rPr lang="en-US" dirty="0" smtClean="0"/>
              <a:t>Follows approach taken in UK in </a:t>
            </a:r>
            <a:r>
              <a:rPr lang="en-US" i="1" dirty="0" err="1" smtClean="0"/>
              <a:t>Songhurst</a:t>
            </a:r>
            <a:r>
              <a:rPr lang="en-US" dirty="0" smtClean="0"/>
              <a:t> and </a:t>
            </a:r>
            <a:r>
              <a:rPr lang="en-US" i="1" dirty="0" smtClean="0"/>
              <a:t>Graham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941104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Contaminated Products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Article 10.5.1.2 – where athletes can establish no significant fault </a:t>
            </a:r>
            <a:r>
              <a:rPr lang="en-US" b="1" dirty="0" smtClean="0"/>
              <a:t>AND</a:t>
            </a:r>
            <a:r>
              <a:rPr lang="en-US" dirty="0" smtClean="0"/>
              <a:t> prohibited substance came from a Contaminated Product, sanction can range from reprimand to 2 years depending on degree of fault</a:t>
            </a:r>
          </a:p>
          <a:p>
            <a:r>
              <a:rPr lang="en-US" dirty="0" smtClean="0"/>
              <a:t>Contaminated Product is “a product that contains a prohibited substance that is not disclosed on the product label or in information available in a reasonable internet search”</a:t>
            </a:r>
          </a:p>
          <a:p>
            <a:r>
              <a:rPr lang="en-US" dirty="0" smtClean="0"/>
              <a:t>Two key changes:</a:t>
            </a:r>
          </a:p>
          <a:p>
            <a:pPr lvl="1"/>
            <a:r>
              <a:rPr lang="en-US" dirty="0" smtClean="0"/>
              <a:t>Additional threshold issue to access reduction in sanction</a:t>
            </a:r>
          </a:p>
          <a:p>
            <a:pPr lvl="1"/>
            <a:r>
              <a:rPr lang="en-US" dirty="0" smtClean="0"/>
              <a:t>Greater flexibility in range of sanctions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846892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Substantial Assistance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Article 10.6.1 provides that an Anti-Doping Organization may suspend up to ¾ of a period of ineligibility in exchange for substantial assistance</a:t>
            </a:r>
          </a:p>
          <a:p>
            <a:r>
              <a:rPr lang="en-US" dirty="0" smtClean="0"/>
              <a:t>Extent of reduction is based on significance of assistance and seriousness of athlete’s violation</a:t>
            </a:r>
          </a:p>
          <a:p>
            <a:r>
              <a:rPr lang="en-US" dirty="0" smtClean="0"/>
              <a:t>Article 10.6.1.2 provides for even greater relief, including no period of ineligibility in exceptional cases and on </a:t>
            </a:r>
            <a:r>
              <a:rPr lang="en-US" dirty="0" err="1" smtClean="0"/>
              <a:t>WADA’s</a:t>
            </a:r>
            <a:r>
              <a:rPr lang="en-US" dirty="0" smtClean="0"/>
              <a:t> agreement</a:t>
            </a:r>
          </a:p>
          <a:p>
            <a:r>
              <a:rPr lang="en-US" dirty="0" smtClean="0"/>
              <a:t>2015 Code significantly increases incentive to provide assistance and recognizes that intelligence is key to effective anti-doping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382593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T Theme December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F2F2F2"/>
      </a:lt2>
      <a:accent1>
        <a:srgbClr val="1CADE4"/>
      </a:accent1>
      <a:accent2>
        <a:srgbClr val="2683C6"/>
      </a:accent2>
      <a:accent3>
        <a:srgbClr val="27CED7"/>
      </a:accent3>
      <a:accent4>
        <a:srgbClr val="708B7B"/>
      </a:accent4>
      <a:accent5>
        <a:srgbClr val="2D5956"/>
      </a:accent5>
      <a:accent6>
        <a:srgbClr val="6D8977"/>
      </a:accent6>
      <a:hlink>
        <a:srgbClr val="69B3AE"/>
      </a:hlink>
      <a:folHlink>
        <a:srgbClr val="21424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T Theme December" id="{E603ED65-6F23-44E8-9CFC-671686A3AA90}" vid="{127E841E-0DDB-40CC-860B-A7E714581D1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WT Theme December</Template>
  <TotalTime>95</TotalTime>
  <Words>639</Words>
  <Application>Microsoft Macintosh PowerPoint</Application>
  <PresentationFormat>Custom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WT Theme December</vt:lpstr>
      <vt:lpstr>Overview of 2015 WADA Code</vt:lpstr>
      <vt:lpstr>Introduction</vt:lpstr>
      <vt:lpstr>Today’s Agenda</vt:lpstr>
      <vt:lpstr>4 Year Sanction for Intentional Violations</vt:lpstr>
      <vt:lpstr>Intentionality</vt:lpstr>
      <vt:lpstr>Burden of Proof Depends on Substance in Question</vt:lpstr>
      <vt:lpstr>Article 10.2.1 – CCES v Youssef</vt:lpstr>
      <vt:lpstr>Contaminated Products </vt:lpstr>
      <vt:lpstr>Substantial Assistance</vt:lpstr>
      <vt:lpstr>Timely vs. Prompt Admissions</vt:lpstr>
      <vt:lpstr>More Activities Prohibited During Period of Ineligibility</vt:lpstr>
      <vt:lpstr>Conclusions/Early Observations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Baumgartel</dc:creator>
  <cp:lastModifiedBy>wt wt</cp:lastModifiedBy>
  <cp:revision>13</cp:revision>
  <dcterms:created xsi:type="dcterms:W3CDTF">2016-02-10T18:19:24Z</dcterms:created>
  <dcterms:modified xsi:type="dcterms:W3CDTF">2019-06-13T00:01:27Z</dcterms:modified>
</cp:coreProperties>
</file>